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8" r:id="rId3"/>
    <p:sldId id="259" r:id="rId4"/>
    <p:sldId id="271" r:id="rId5"/>
    <p:sldId id="260" r:id="rId6"/>
    <p:sldId id="261" r:id="rId7"/>
    <p:sldId id="262" r:id="rId8"/>
    <p:sldId id="269" r:id="rId9"/>
    <p:sldId id="270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48C3768-4D1E-425F-B6DF-2678850DC5E0}" type="datetimeFigureOut">
              <a:rPr lang="id-ID" smtClean="0"/>
              <a:t>24/09/2025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858C7C4-FE2E-4C6C-A42F-5DB1864F861D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1196752"/>
            <a:ext cx="8712968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 smtClean="0">
                <a:solidFill>
                  <a:srgbClr val="00B0F0"/>
                </a:solidFill>
                <a:latin typeface="Algerian" pitchFamily="82" charset="0"/>
              </a:rPr>
              <a:t>BAB </a:t>
            </a:r>
            <a:r>
              <a:rPr lang="id-ID" dirty="0" smtClean="0">
                <a:solidFill>
                  <a:srgbClr val="00B0F0"/>
                </a:solidFill>
              </a:rPr>
              <a:t/>
            </a:r>
            <a:br>
              <a:rPr lang="id-ID" dirty="0" smtClean="0">
                <a:solidFill>
                  <a:srgbClr val="00B0F0"/>
                </a:solidFill>
              </a:rPr>
            </a:br>
            <a:r>
              <a:rPr lang="id-ID" dirty="0" smtClean="0">
                <a:solidFill>
                  <a:srgbClr val="00B0F0"/>
                </a:solidFill>
                <a:latin typeface="Algerian" pitchFamily="82" charset="0"/>
              </a:rPr>
              <a:t>MUNAKAHAT</a:t>
            </a:r>
            <a:r>
              <a:rPr lang="id-ID" dirty="0" smtClean="0">
                <a:solidFill>
                  <a:srgbClr val="00B0F0"/>
                </a:solidFill>
              </a:rPr>
              <a:t> 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2708920"/>
            <a:ext cx="7776864" cy="1728192"/>
          </a:xfrm>
        </p:spPr>
        <p:txBody>
          <a:bodyPr>
            <a:normAutofit/>
          </a:bodyPr>
          <a:lstStyle/>
          <a:p>
            <a:pPr algn="ctr"/>
            <a:r>
              <a:rPr lang="id-ID" b="1" dirty="0">
                <a:solidFill>
                  <a:srgbClr val="C00000"/>
                </a:solidFill>
              </a:rPr>
              <a:t>Dr. KH. Masruhin., AM, S.Ag.,</a:t>
            </a:r>
            <a:r>
              <a:rPr lang="id-ID" b="1" dirty="0" smtClean="0">
                <a:solidFill>
                  <a:srgbClr val="C00000"/>
                </a:solidFill>
              </a:rPr>
              <a:t>M.P</a:t>
            </a:r>
            <a:r>
              <a:rPr lang="id-ID" dirty="0" smtClean="0">
                <a:solidFill>
                  <a:srgbClr val="C00000"/>
                </a:solidFill>
              </a:rPr>
              <a:t>d.I</a:t>
            </a:r>
          </a:p>
          <a:p>
            <a:pPr algn="ctr"/>
            <a:r>
              <a:rPr lang="id-ID" b="1" dirty="0" smtClean="0">
                <a:solidFill>
                  <a:srgbClr val="00B050"/>
                </a:solidFill>
              </a:rPr>
              <a:t>Pengasuh Pesantren Madani Tunjungmuli Purbalingga</a:t>
            </a:r>
            <a:endParaRPr lang="id-ID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783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776864" cy="4464496"/>
          </a:xfrm>
        </p:spPr>
        <p:txBody>
          <a:bodyPr>
            <a:normAutofit fontScale="92500" lnSpcReduction="20000"/>
          </a:bodyPr>
          <a:lstStyle/>
          <a:p>
            <a:pPr algn="just" fontAlgn="ctr"/>
            <a:r>
              <a:rPr lang="id-ID" b="1" dirty="0" smtClean="0">
                <a:solidFill>
                  <a:srgbClr val="C00000"/>
                </a:solidFill>
              </a:rPr>
              <a:t>4. Wanita </a:t>
            </a:r>
            <a:r>
              <a:rPr lang="id-ID" b="1" dirty="0">
                <a:solidFill>
                  <a:srgbClr val="C00000"/>
                </a:solidFill>
              </a:rPr>
              <a:t>yang Haram Dinikahi Sementara (Mahram Mu'aqqat) </a:t>
            </a:r>
            <a:r>
              <a:rPr lang="id-ID" b="1" dirty="0" smtClean="0">
                <a:solidFill>
                  <a:srgbClr val="C00000"/>
                </a:solidFill>
              </a:rPr>
              <a:t>: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1. Wanita </a:t>
            </a:r>
            <a:r>
              <a:rPr lang="id-ID" b="1" dirty="0">
                <a:solidFill>
                  <a:srgbClr val="FF0000"/>
                </a:solidFill>
              </a:rPr>
              <a:t>yang Masih dalam Iddah</a:t>
            </a:r>
            <a:r>
              <a:rPr lang="id-ID" dirty="0">
                <a:solidFill>
                  <a:srgbClr val="FF0000"/>
                </a:solidFill>
              </a:rPr>
              <a:t> . 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2. Istri </a:t>
            </a:r>
            <a:r>
              <a:rPr lang="id-ID" b="1" dirty="0">
                <a:solidFill>
                  <a:srgbClr val="FF0000"/>
                </a:solidFill>
              </a:rPr>
              <a:t>yang Ditalak Tiga</a:t>
            </a:r>
            <a:r>
              <a:rPr lang="id-ID" dirty="0">
                <a:solidFill>
                  <a:srgbClr val="FF0000"/>
                </a:solidFill>
              </a:rPr>
              <a:t> . 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3. Mengumpulkan </a:t>
            </a:r>
            <a:r>
              <a:rPr lang="id-ID" b="1" dirty="0">
                <a:solidFill>
                  <a:srgbClr val="FF0000"/>
                </a:solidFill>
              </a:rPr>
              <a:t>Dua Perempuan Bersaudara</a:t>
            </a:r>
            <a:r>
              <a:rPr lang="id-ID" dirty="0">
                <a:solidFill>
                  <a:srgbClr val="FF0000"/>
                </a:solidFill>
              </a:rPr>
              <a:t>: </a:t>
            </a:r>
            <a:endParaRPr lang="id-ID" dirty="0" smtClean="0">
              <a:solidFill>
                <a:srgbClr val="FF0000"/>
              </a:solidFill>
            </a:endParaRPr>
          </a:p>
          <a:p>
            <a:pPr algn="just" fontAlgn="ctr"/>
            <a:r>
              <a:rPr lang="id-ID" dirty="0">
                <a:solidFill>
                  <a:srgbClr val="FF0000"/>
                </a:solidFill>
              </a:rPr>
              <a:t>	</a:t>
            </a:r>
            <a:r>
              <a:rPr lang="id-ID" dirty="0" smtClean="0">
                <a:solidFill>
                  <a:srgbClr val="FF0000"/>
                </a:solidFill>
              </a:rPr>
              <a:t>(</a:t>
            </a:r>
            <a:r>
              <a:rPr lang="id-ID" dirty="0">
                <a:solidFill>
                  <a:srgbClr val="FF0000"/>
                </a:solidFill>
              </a:rPr>
              <a:t>kakak-beradik atau bibi dan keponakan dari pihak </a:t>
            </a:r>
            <a:r>
              <a:rPr lang="id-ID" dirty="0" smtClean="0">
                <a:solidFill>
                  <a:srgbClr val="FF0000"/>
                </a:solidFill>
              </a:rPr>
              <a:t>	ayah/ibu</a:t>
            </a:r>
            <a:r>
              <a:rPr lang="id-ID" dirty="0">
                <a:solidFill>
                  <a:srgbClr val="FF0000"/>
                </a:solidFill>
              </a:rPr>
              <a:t>) dalam satu pernikahan. 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4. Wanita </a:t>
            </a:r>
            <a:r>
              <a:rPr lang="id-ID" b="1" dirty="0">
                <a:solidFill>
                  <a:srgbClr val="FF0000"/>
                </a:solidFill>
              </a:rPr>
              <a:t>yang Masih </a:t>
            </a:r>
            <a:r>
              <a:rPr lang="id-ID" b="1" dirty="0" smtClean="0">
                <a:solidFill>
                  <a:srgbClr val="FF0000"/>
                </a:solidFill>
              </a:rPr>
              <a:t>Bersuami</a:t>
            </a:r>
            <a:endParaRPr lang="id-ID" dirty="0">
              <a:solidFill>
                <a:srgbClr val="FF0000"/>
              </a:solidFill>
            </a:endParaRP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5. Pezina </a:t>
            </a:r>
            <a:r>
              <a:rPr lang="id-ID" b="1" dirty="0">
                <a:solidFill>
                  <a:srgbClr val="FF0000"/>
                </a:solidFill>
              </a:rPr>
              <a:t>yang Belum Bertobat</a:t>
            </a:r>
            <a:r>
              <a:rPr lang="id-ID" dirty="0">
                <a:solidFill>
                  <a:srgbClr val="FF0000"/>
                </a:solidFill>
              </a:rPr>
              <a:t> . 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6. Wanita Non Muslim</a:t>
            </a:r>
            <a:r>
              <a:rPr lang="id-ID" dirty="0">
                <a:solidFill>
                  <a:srgbClr val="FF0000"/>
                </a:solidFill>
              </a:rPr>
              <a:t> </a:t>
            </a:r>
          </a:p>
          <a:p>
            <a:pPr algn="just"/>
            <a:r>
              <a:rPr lang="id-ID" b="1" dirty="0">
                <a:solidFill>
                  <a:srgbClr val="FF0000"/>
                </a:solidFill>
              </a:rPr>
              <a:t>Wanita </a:t>
            </a:r>
            <a:r>
              <a:rPr lang="id-ID" b="1" dirty="0" smtClean="0">
                <a:solidFill>
                  <a:srgbClr val="FF0000"/>
                </a:solidFill>
              </a:rPr>
              <a:t>Kelima</a:t>
            </a:r>
            <a:r>
              <a:rPr lang="id-ID" dirty="0" smtClean="0">
                <a:solidFill>
                  <a:srgbClr val="FF0000"/>
                </a:solidFill>
              </a:rPr>
              <a:t>:</a:t>
            </a:r>
            <a:r>
              <a:rPr lang="id-ID" dirty="0">
                <a:solidFill>
                  <a:srgbClr val="FF0000"/>
                </a:solidFill>
              </a:rPr>
              <a:t> bagi pria yang sudah beristri empat. </a:t>
            </a:r>
          </a:p>
          <a:p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31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776864" cy="4104456"/>
          </a:xfrm>
        </p:spPr>
        <p:txBody>
          <a:bodyPr>
            <a:normAutofit/>
          </a:bodyPr>
          <a:lstStyle/>
          <a:p>
            <a:pPr algn="just" fontAlgn="ctr"/>
            <a:r>
              <a:rPr lang="id-ID" b="1" dirty="0">
                <a:solidFill>
                  <a:srgbClr val="C00000"/>
                </a:solidFill>
              </a:rPr>
              <a:t>Syarat Umum Wali Nikah:</a:t>
            </a:r>
            <a:r>
              <a:rPr lang="id-ID" dirty="0"/>
              <a:t> </a:t>
            </a:r>
          </a:p>
          <a:p>
            <a:pPr algn="just"/>
            <a:r>
              <a:rPr lang="id-ID" b="1" dirty="0" smtClean="0">
                <a:solidFill>
                  <a:srgbClr val="00B0F0"/>
                </a:solidFill>
              </a:rPr>
              <a:t>1. Merdeka</a:t>
            </a:r>
            <a:r>
              <a:rPr lang="id-ID" b="1" dirty="0">
                <a:solidFill>
                  <a:srgbClr val="00B0F0"/>
                </a:solidFill>
              </a:rPr>
              <a:t>:</a:t>
            </a:r>
            <a:r>
              <a:rPr lang="id-ID" dirty="0">
                <a:solidFill>
                  <a:srgbClr val="00B0F0"/>
                </a:solidFill>
              </a:rPr>
              <a:t> Bukan budak.</a:t>
            </a:r>
          </a:p>
          <a:p>
            <a:pPr algn="just"/>
            <a:r>
              <a:rPr lang="id-ID" b="1" dirty="0" smtClean="0">
                <a:solidFill>
                  <a:srgbClr val="00B0F0"/>
                </a:solidFill>
              </a:rPr>
              <a:t>2. Baligh</a:t>
            </a:r>
            <a:r>
              <a:rPr lang="id-ID" b="1" dirty="0">
                <a:solidFill>
                  <a:srgbClr val="00B0F0"/>
                </a:solidFill>
              </a:rPr>
              <a:t>:</a:t>
            </a:r>
            <a:r>
              <a:rPr lang="id-ID" dirty="0">
                <a:solidFill>
                  <a:srgbClr val="00B0F0"/>
                </a:solidFill>
              </a:rPr>
              <a:t> Sudah dewasa atau mencapai usia </a:t>
            </a:r>
            <a:r>
              <a:rPr lang="id-ID" dirty="0" smtClean="0">
                <a:solidFill>
                  <a:srgbClr val="00B0F0"/>
                </a:solidFill>
              </a:rPr>
              <a:t> </a:t>
            </a:r>
          </a:p>
          <a:p>
            <a:pPr algn="just"/>
            <a:r>
              <a:rPr lang="id-ID" dirty="0">
                <a:solidFill>
                  <a:srgbClr val="00B0F0"/>
                </a:solidFill>
              </a:rPr>
              <a:t> </a:t>
            </a:r>
            <a:r>
              <a:rPr lang="id-ID" dirty="0" smtClean="0">
                <a:solidFill>
                  <a:srgbClr val="00B0F0"/>
                </a:solidFill>
              </a:rPr>
              <a:t>   </a:t>
            </a:r>
            <a:r>
              <a:rPr lang="id-ID" dirty="0" smtClean="0">
                <a:solidFill>
                  <a:srgbClr val="00B0F0"/>
                </a:solidFill>
              </a:rPr>
              <a:t>akil </a:t>
            </a:r>
            <a:r>
              <a:rPr lang="id-ID" dirty="0">
                <a:solidFill>
                  <a:srgbClr val="00B0F0"/>
                </a:solidFill>
              </a:rPr>
              <a:t>baligh.</a:t>
            </a:r>
          </a:p>
          <a:p>
            <a:pPr algn="just"/>
            <a:r>
              <a:rPr lang="id-ID" b="1" dirty="0" smtClean="0">
                <a:solidFill>
                  <a:srgbClr val="00B0F0"/>
                </a:solidFill>
              </a:rPr>
              <a:t>3. Berakal</a:t>
            </a:r>
            <a:r>
              <a:rPr lang="id-ID" b="1" dirty="0">
                <a:solidFill>
                  <a:srgbClr val="00B0F0"/>
                </a:solidFill>
              </a:rPr>
              <a:t>:</a:t>
            </a:r>
            <a:r>
              <a:rPr lang="id-ID" dirty="0">
                <a:solidFill>
                  <a:srgbClr val="00B0F0"/>
                </a:solidFill>
              </a:rPr>
              <a:t> Tidak mengalami gangguan akal, </a:t>
            </a:r>
            <a:endParaRPr lang="id-ID" dirty="0" smtClean="0">
              <a:solidFill>
                <a:srgbClr val="00B0F0"/>
              </a:solidFill>
            </a:endParaRPr>
          </a:p>
          <a:p>
            <a:pPr algn="just"/>
            <a:r>
              <a:rPr lang="id-ID" dirty="0">
                <a:solidFill>
                  <a:srgbClr val="00B0F0"/>
                </a:solidFill>
              </a:rPr>
              <a:t> </a:t>
            </a:r>
            <a:r>
              <a:rPr lang="id-ID" dirty="0" smtClean="0">
                <a:solidFill>
                  <a:srgbClr val="00B0F0"/>
                </a:solidFill>
              </a:rPr>
              <a:t>   </a:t>
            </a:r>
            <a:r>
              <a:rPr lang="id-ID" dirty="0" smtClean="0">
                <a:solidFill>
                  <a:srgbClr val="00B0F0"/>
                </a:solidFill>
              </a:rPr>
              <a:t>gila</a:t>
            </a:r>
            <a:r>
              <a:rPr lang="id-ID" dirty="0">
                <a:solidFill>
                  <a:srgbClr val="00B0F0"/>
                </a:solidFill>
              </a:rPr>
              <a:t>, atau pikun.</a:t>
            </a:r>
          </a:p>
          <a:p>
            <a:pPr algn="just"/>
            <a:r>
              <a:rPr lang="id-ID" b="1" dirty="0" smtClean="0">
                <a:solidFill>
                  <a:srgbClr val="00B0F0"/>
                </a:solidFill>
              </a:rPr>
              <a:t>4. Laki-laki</a:t>
            </a:r>
            <a:r>
              <a:rPr lang="id-ID" b="1" dirty="0">
                <a:solidFill>
                  <a:srgbClr val="00B0F0"/>
                </a:solidFill>
              </a:rPr>
              <a:t>:</a:t>
            </a:r>
            <a:r>
              <a:rPr lang="id-ID" dirty="0">
                <a:solidFill>
                  <a:srgbClr val="00B0F0"/>
                </a:solidFill>
              </a:rPr>
              <a:t> Hanya laki-laki yang bisa </a:t>
            </a:r>
            <a:endParaRPr lang="id-ID" dirty="0" smtClean="0">
              <a:solidFill>
                <a:srgbClr val="00B0F0"/>
              </a:solidFill>
            </a:endParaRPr>
          </a:p>
          <a:p>
            <a:pPr algn="just"/>
            <a:r>
              <a:rPr lang="id-ID" dirty="0">
                <a:solidFill>
                  <a:srgbClr val="00B0F0"/>
                </a:solidFill>
              </a:rPr>
              <a:t> </a:t>
            </a:r>
            <a:r>
              <a:rPr lang="id-ID" dirty="0" smtClean="0">
                <a:solidFill>
                  <a:srgbClr val="00B0F0"/>
                </a:solidFill>
              </a:rPr>
              <a:t>   </a:t>
            </a:r>
            <a:r>
              <a:rPr lang="id-ID" dirty="0" smtClean="0">
                <a:solidFill>
                  <a:srgbClr val="00B0F0"/>
                </a:solidFill>
              </a:rPr>
              <a:t>menjadi </a:t>
            </a:r>
            <a:r>
              <a:rPr lang="id-ID" dirty="0">
                <a:solidFill>
                  <a:srgbClr val="00B0F0"/>
                </a:solidFill>
              </a:rPr>
              <a:t>wali nikah.</a:t>
            </a:r>
          </a:p>
          <a:p>
            <a:pPr algn="just"/>
            <a:endParaRPr lang="id-ID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942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776864" cy="4248472"/>
          </a:xfrm>
        </p:spPr>
        <p:txBody>
          <a:bodyPr>
            <a:normAutofit fontScale="70000" lnSpcReduction="20000"/>
          </a:bodyPr>
          <a:lstStyle/>
          <a:p>
            <a:pPr algn="just" fontAlgn="ctr"/>
            <a:r>
              <a:rPr lang="id-ID" b="1" dirty="0">
                <a:solidFill>
                  <a:srgbClr val="C00000"/>
                </a:solidFill>
              </a:rPr>
              <a:t>Urutan Wali Nasab (Keturunan): 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1. Ayah </a:t>
            </a:r>
            <a:r>
              <a:rPr lang="id-ID" b="1" dirty="0">
                <a:solidFill>
                  <a:srgbClr val="00B050"/>
                </a:solidFill>
              </a:rPr>
              <a:t>kandung:</a:t>
            </a:r>
            <a:r>
              <a:rPr lang="id-ID" dirty="0">
                <a:solidFill>
                  <a:srgbClr val="00B050"/>
                </a:solidFill>
              </a:rPr>
              <a:t> Orang pertama yang berhak menjadi wali.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2. Kakek</a:t>
            </a:r>
            <a:r>
              <a:rPr lang="id-ID" b="1" dirty="0">
                <a:solidFill>
                  <a:srgbClr val="00B050"/>
                </a:solidFill>
              </a:rPr>
              <a:t>:</a:t>
            </a:r>
            <a:r>
              <a:rPr lang="id-ID" dirty="0">
                <a:solidFill>
                  <a:srgbClr val="00B050"/>
                </a:solidFill>
              </a:rPr>
              <a:t> Bapak dari ayah.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3. Buyut</a:t>
            </a:r>
            <a:r>
              <a:rPr lang="id-ID" b="1" dirty="0">
                <a:solidFill>
                  <a:srgbClr val="00B050"/>
                </a:solidFill>
              </a:rPr>
              <a:t>:</a:t>
            </a:r>
            <a:r>
              <a:rPr lang="id-ID" dirty="0">
                <a:solidFill>
                  <a:srgbClr val="00B050"/>
                </a:solidFill>
              </a:rPr>
              <a:t> Bapak dari kakek.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4. Saudara </a:t>
            </a:r>
            <a:r>
              <a:rPr lang="id-ID" b="1" dirty="0">
                <a:solidFill>
                  <a:srgbClr val="00B050"/>
                </a:solidFill>
              </a:rPr>
              <a:t>laki-laki:</a:t>
            </a:r>
            <a:r>
              <a:rPr lang="id-ID" dirty="0">
                <a:solidFill>
                  <a:srgbClr val="00B050"/>
                </a:solidFill>
              </a:rPr>
              <a:t> Saudara kandung (sebapak dan seibu), </a:t>
            </a:r>
            <a:endParaRPr lang="id-ID" dirty="0" smtClean="0">
              <a:solidFill>
                <a:srgbClr val="00B050"/>
              </a:solidFill>
            </a:endParaRPr>
          </a:p>
          <a:p>
            <a:pPr algn="just"/>
            <a:r>
              <a:rPr lang="id-ID" dirty="0">
                <a:solidFill>
                  <a:srgbClr val="00B050"/>
                </a:solidFill>
              </a:rPr>
              <a:t> </a:t>
            </a:r>
            <a:r>
              <a:rPr lang="id-ID" dirty="0" smtClean="0">
                <a:solidFill>
                  <a:srgbClr val="00B050"/>
                </a:solidFill>
              </a:rPr>
              <a:t>   </a:t>
            </a:r>
            <a:r>
              <a:rPr lang="id-ID" dirty="0" smtClean="0">
                <a:solidFill>
                  <a:srgbClr val="00B050"/>
                </a:solidFill>
              </a:rPr>
              <a:t>kemudian </a:t>
            </a:r>
            <a:r>
              <a:rPr lang="id-ID" dirty="0">
                <a:solidFill>
                  <a:srgbClr val="00B050"/>
                </a:solidFill>
              </a:rPr>
              <a:t>saudara sebapak.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5. Anak </a:t>
            </a:r>
            <a:r>
              <a:rPr lang="id-ID" b="1" dirty="0">
                <a:solidFill>
                  <a:srgbClr val="00B050"/>
                </a:solidFill>
              </a:rPr>
              <a:t>laki-laki dari saudara:</a:t>
            </a:r>
            <a:r>
              <a:rPr lang="id-ID" dirty="0">
                <a:solidFill>
                  <a:srgbClr val="00B050"/>
                </a:solidFill>
              </a:rPr>
              <a:t> Anak laki-laki dari saudara </a:t>
            </a:r>
            <a:endParaRPr lang="id-ID" dirty="0" smtClean="0">
              <a:solidFill>
                <a:srgbClr val="00B050"/>
              </a:solidFill>
            </a:endParaRPr>
          </a:p>
          <a:p>
            <a:pPr algn="just"/>
            <a:r>
              <a:rPr lang="id-ID" dirty="0">
                <a:solidFill>
                  <a:srgbClr val="00B050"/>
                </a:solidFill>
              </a:rPr>
              <a:t> </a:t>
            </a:r>
            <a:r>
              <a:rPr lang="id-ID" dirty="0" smtClean="0">
                <a:solidFill>
                  <a:srgbClr val="00B050"/>
                </a:solidFill>
              </a:rPr>
              <a:t>   </a:t>
            </a:r>
            <a:r>
              <a:rPr lang="id-ID" dirty="0" smtClean="0">
                <a:solidFill>
                  <a:srgbClr val="00B050"/>
                </a:solidFill>
              </a:rPr>
              <a:t>sebapak </a:t>
            </a:r>
            <a:r>
              <a:rPr lang="id-ID" dirty="0">
                <a:solidFill>
                  <a:srgbClr val="00B050"/>
                </a:solidFill>
              </a:rPr>
              <a:t>dan seibu, lalu anak laki-laki dari saudara sebapak.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6. Paman</a:t>
            </a:r>
            <a:r>
              <a:rPr lang="id-ID" b="1" dirty="0">
                <a:solidFill>
                  <a:srgbClr val="00B050"/>
                </a:solidFill>
              </a:rPr>
              <a:t>:</a:t>
            </a:r>
            <a:r>
              <a:rPr lang="id-ID" dirty="0">
                <a:solidFill>
                  <a:srgbClr val="00B050"/>
                </a:solidFill>
              </a:rPr>
              <a:t> Saudara laki-laki ayah (saudara kandung ayah, lalu </a:t>
            </a:r>
            <a:endParaRPr lang="id-ID" dirty="0" smtClean="0">
              <a:solidFill>
                <a:srgbClr val="00B050"/>
              </a:solidFill>
            </a:endParaRPr>
          </a:p>
          <a:p>
            <a:pPr algn="just"/>
            <a:r>
              <a:rPr lang="id-ID" dirty="0">
                <a:solidFill>
                  <a:srgbClr val="00B050"/>
                </a:solidFill>
              </a:rPr>
              <a:t> </a:t>
            </a:r>
            <a:r>
              <a:rPr lang="id-ID" dirty="0" smtClean="0">
                <a:solidFill>
                  <a:srgbClr val="00B050"/>
                </a:solidFill>
              </a:rPr>
              <a:t>   </a:t>
            </a:r>
            <a:r>
              <a:rPr lang="id-ID" dirty="0" smtClean="0">
                <a:solidFill>
                  <a:srgbClr val="00B050"/>
                </a:solidFill>
              </a:rPr>
              <a:t>saudara </a:t>
            </a:r>
            <a:r>
              <a:rPr lang="id-ID" dirty="0">
                <a:solidFill>
                  <a:srgbClr val="00B050"/>
                </a:solidFill>
              </a:rPr>
              <a:t>sebapak ayah).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7. Anak </a:t>
            </a:r>
            <a:r>
              <a:rPr lang="id-ID" b="1" dirty="0">
                <a:solidFill>
                  <a:srgbClr val="00B050"/>
                </a:solidFill>
              </a:rPr>
              <a:t>paman:</a:t>
            </a:r>
            <a:r>
              <a:rPr lang="id-ID" dirty="0">
                <a:solidFill>
                  <a:srgbClr val="00B050"/>
                </a:solidFill>
              </a:rPr>
              <a:t> Anak paman dari saudara kandung ayah, lalu </a:t>
            </a:r>
            <a:endParaRPr lang="id-ID" dirty="0" smtClean="0">
              <a:solidFill>
                <a:srgbClr val="00B050"/>
              </a:solidFill>
            </a:endParaRPr>
          </a:p>
          <a:p>
            <a:pPr algn="just"/>
            <a:r>
              <a:rPr lang="id-ID" dirty="0">
                <a:solidFill>
                  <a:srgbClr val="00B050"/>
                </a:solidFill>
              </a:rPr>
              <a:t> </a:t>
            </a:r>
            <a:r>
              <a:rPr lang="id-ID" dirty="0" smtClean="0">
                <a:solidFill>
                  <a:srgbClr val="00B050"/>
                </a:solidFill>
              </a:rPr>
              <a:t>   </a:t>
            </a:r>
            <a:r>
              <a:rPr lang="id-ID" dirty="0" smtClean="0">
                <a:solidFill>
                  <a:srgbClr val="00B050"/>
                </a:solidFill>
              </a:rPr>
              <a:t>anak </a:t>
            </a:r>
            <a:r>
              <a:rPr lang="id-ID" dirty="0">
                <a:solidFill>
                  <a:srgbClr val="00B050"/>
                </a:solidFill>
              </a:rPr>
              <a:t>paman dari saudara sebapak ayah.</a:t>
            </a: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8. Cucu </a:t>
            </a:r>
            <a:r>
              <a:rPr lang="id-ID" b="1" dirty="0">
                <a:solidFill>
                  <a:srgbClr val="00B050"/>
                </a:solidFill>
              </a:rPr>
              <a:t>paman:</a:t>
            </a:r>
            <a:r>
              <a:rPr lang="id-ID" dirty="0">
                <a:solidFill>
                  <a:srgbClr val="00B050"/>
                </a:solidFill>
              </a:rPr>
              <a:t> Cucu paman dari saudara kandung ayah, lalu </a:t>
            </a:r>
            <a:endParaRPr lang="id-ID" dirty="0" smtClean="0">
              <a:solidFill>
                <a:srgbClr val="00B050"/>
              </a:solidFill>
            </a:endParaRPr>
          </a:p>
          <a:p>
            <a:pPr algn="just"/>
            <a:r>
              <a:rPr lang="id-ID" dirty="0">
                <a:solidFill>
                  <a:srgbClr val="00B050"/>
                </a:solidFill>
              </a:rPr>
              <a:t> </a:t>
            </a:r>
            <a:r>
              <a:rPr lang="id-ID" dirty="0" smtClean="0">
                <a:solidFill>
                  <a:srgbClr val="00B050"/>
                </a:solidFill>
              </a:rPr>
              <a:t>   </a:t>
            </a:r>
            <a:r>
              <a:rPr lang="id-ID" dirty="0" smtClean="0">
                <a:solidFill>
                  <a:srgbClr val="00B050"/>
                </a:solidFill>
              </a:rPr>
              <a:t>cucu </a:t>
            </a:r>
            <a:r>
              <a:rPr lang="id-ID" dirty="0">
                <a:solidFill>
                  <a:srgbClr val="00B050"/>
                </a:solidFill>
              </a:rPr>
              <a:t>paman dari saudara sebapak ayah.</a:t>
            </a:r>
          </a:p>
          <a:p>
            <a:pPr algn="just"/>
            <a:endParaRPr lang="id-ID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942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776864" cy="5184576"/>
          </a:xfrm>
        </p:spPr>
        <p:txBody>
          <a:bodyPr>
            <a:normAutofit/>
          </a:bodyPr>
          <a:lstStyle/>
          <a:p>
            <a:pPr algn="just" fontAlgn="ctr"/>
            <a:r>
              <a:rPr lang="id-ID" b="1" dirty="0" smtClean="0">
                <a:solidFill>
                  <a:srgbClr val="C00000"/>
                </a:solidFill>
              </a:rPr>
              <a:t>Wali </a:t>
            </a:r>
            <a:r>
              <a:rPr lang="id-ID" b="1" dirty="0">
                <a:solidFill>
                  <a:srgbClr val="C00000"/>
                </a:solidFill>
              </a:rPr>
              <a:t>Hakim dan Wali Tahkim: </a:t>
            </a:r>
          </a:p>
          <a:p>
            <a:pPr marL="514350" indent="-514350" algn="just">
              <a:buAutoNum type="arabicPeriod"/>
            </a:pPr>
            <a:r>
              <a:rPr lang="id-ID" b="1" dirty="0" smtClean="0">
                <a:solidFill>
                  <a:srgbClr val="7030A0"/>
                </a:solidFill>
              </a:rPr>
              <a:t>Wali </a:t>
            </a:r>
            <a:r>
              <a:rPr lang="id-ID" b="1" dirty="0">
                <a:solidFill>
                  <a:srgbClr val="7030A0"/>
                </a:solidFill>
              </a:rPr>
              <a:t>Hakim:</a:t>
            </a:r>
            <a:r>
              <a:rPr lang="id-ID" dirty="0">
                <a:solidFill>
                  <a:srgbClr val="7030A0"/>
                </a:solidFill>
              </a:rPr>
              <a:t> Bertindak ketika wali nasab </a:t>
            </a:r>
            <a:endParaRPr lang="id-ID" dirty="0" smtClean="0">
              <a:solidFill>
                <a:srgbClr val="7030A0"/>
              </a:solidFill>
            </a:endParaRPr>
          </a:p>
          <a:p>
            <a:pPr algn="just"/>
            <a:r>
              <a:rPr lang="id-ID" dirty="0" smtClean="0">
                <a:solidFill>
                  <a:srgbClr val="7030A0"/>
                </a:solidFill>
              </a:rPr>
              <a:t>     tidak </a:t>
            </a:r>
            <a:r>
              <a:rPr lang="id-ID" dirty="0">
                <a:solidFill>
                  <a:srgbClr val="7030A0"/>
                </a:solidFill>
              </a:rPr>
              <a:t>ada, tidak ditemukan, tidak </a:t>
            </a:r>
            <a:r>
              <a:rPr lang="id-ID" dirty="0" smtClean="0">
                <a:solidFill>
                  <a:srgbClr val="7030A0"/>
                </a:solidFill>
              </a:rPr>
              <a:t> </a:t>
            </a:r>
          </a:p>
          <a:p>
            <a:pPr algn="just"/>
            <a:r>
              <a:rPr lang="id-ID" dirty="0">
                <a:solidFill>
                  <a:srgbClr val="7030A0"/>
                </a:solidFill>
              </a:rPr>
              <a:t> </a:t>
            </a:r>
            <a:r>
              <a:rPr lang="id-ID" dirty="0" smtClean="0">
                <a:solidFill>
                  <a:srgbClr val="7030A0"/>
                </a:solidFill>
              </a:rPr>
              <a:t>    </a:t>
            </a:r>
            <a:r>
              <a:rPr lang="id-ID" dirty="0" smtClean="0">
                <a:solidFill>
                  <a:srgbClr val="7030A0"/>
                </a:solidFill>
              </a:rPr>
              <a:t>mungkin </a:t>
            </a:r>
            <a:r>
              <a:rPr lang="id-ID" dirty="0">
                <a:solidFill>
                  <a:srgbClr val="7030A0"/>
                </a:solidFill>
              </a:rPr>
              <a:t>dihadirkan, gaib, atau adlal </a:t>
            </a:r>
            <a:endParaRPr lang="id-ID" dirty="0" smtClean="0">
              <a:solidFill>
                <a:srgbClr val="7030A0"/>
              </a:solidFill>
            </a:endParaRPr>
          </a:p>
          <a:p>
            <a:pPr algn="just"/>
            <a:r>
              <a:rPr lang="id-ID" dirty="0">
                <a:solidFill>
                  <a:srgbClr val="7030A0"/>
                </a:solidFill>
              </a:rPr>
              <a:t> </a:t>
            </a:r>
            <a:r>
              <a:rPr lang="id-ID" dirty="0" smtClean="0">
                <a:solidFill>
                  <a:srgbClr val="7030A0"/>
                </a:solidFill>
              </a:rPr>
              <a:t>    </a:t>
            </a:r>
            <a:r>
              <a:rPr lang="id-ID" dirty="0" smtClean="0">
                <a:solidFill>
                  <a:srgbClr val="7030A0"/>
                </a:solidFill>
              </a:rPr>
              <a:t>(</a:t>
            </a:r>
            <a:r>
              <a:rPr lang="id-ID" dirty="0">
                <a:solidFill>
                  <a:srgbClr val="7030A0"/>
                </a:solidFill>
              </a:rPr>
              <a:t>enggan menikahkan).</a:t>
            </a:r>
          </a:p>
          <a:p>
            <a:pPr algn="just"/>
            <a:r>
              <a:rPr lang="id-ID" b="1" dirty="0" smtClean="0">
                <a:solidFill>
                  <a:srgbClr val="7030A0"/>
                </a:solidFill>
              </a:rPr>
              <a:t>2. Wali </a:t>
            </a:r>
            <a:r>
              <a:rPr lang="id-ID" b="1" dirty="0">
                <a:solidFill>
                  <a:srgbClr val="7030A0"/>
                </a:solidFill>
              </a:rPr>
              <a:t>Tahkim:</a:t>
            </a:r>
            <a:r>
              <a:rPr lang="id-ID" dirty="0">
                <a:solidFill>
                  <a:srgbClr val="7030A0"/>
                </a:solidFill>
              </a:rPr>
              <a:t> Diangkat oleh calon </a:t>
            </a:r>
            <a:endParaRPr lang="id-ID" dirty="0" smtClean="0">
              <a:solidFill>
                <a:srgbClr val="7030A0"/>
              </a:solidFill>
            </a:endParaRPr>
          </a:p>
          <a:p>
            <a:pPr algn="just"/>
            <a:r>
              <a:rPr lang="id-ID" dirty="0">
                <a:solidFill>
                  <a:srgbClr val="7030A0"/>
                </a:solidFill>
              </a:rPr>
              <a:t> </a:t>
            </a:r>
            <a:r>
              <a:rPr lang="id-ID" dirty="0" smtClean="0">
                <a:solidFill>
                  <a:srgbClr val="7030A0"/>
                </a:solidFill>
              </a:rPr>
              <a:t>   </a:t>
            </a:r>
            <a:r>
              <a:rPr lang="id-ID" dirty="0" smtClean="0">
                <a:solidFill>
                  <a:srgbClr val="7030A0"/>
                </a:solidFill>
              </a:rPr>
              <a:t>pengantin </a:t>
            </a:r>
            <a:r>
              <a:rPr lang="id-ID" dirty="0">
                <a:solidFill>
                  <a:srgbClr val="7030A0"/>
                </a:solidFill>
              </a:rPr>
              <a:t>jika tidak ada wali nasab atau </a:t>
            </a:r>
            <a:endParaRPr lang="id-ID" dirty="0" smtClean="0">
              <a:solidFill>
                <a:srgbClr val="7030A0"/>
              </a:solidFill>
            </a:endParaRPr>
          </a:p>
          <a:p>
            <a:pPr algn="just"/>
            <a:r>
              <a:rPr lang="id-ID" dirty="0">
                <a:solidFill>
                  <a:srgbClr val="7030A0"/>
                </a:solidFill>
              </a:rPr>
              <a:t> </a:t>
            </a:r>
            <a:r>
              <a:rPr lang="id-ID" dirty="0" smtClean="0">
                <a:solidFill>
                  <a:srgbClr val="7030A0"/>
                </a:solidFill>
              </a:rPr>
              <a:t>   </a:t>
            </a:r>
            <a:r>
              <a:rPr lang="id-ID" dirty="0" smtClean="0">
                <a:solidFill>
                  <a:srgbClr val="7030A0"/>
                </a:solidFill>
              </a:rPr>
              <a:t>wali </a:t>
            </a:r>
            <a:r>
              <a:rPr lang="id-ID" dirty="0">
                <a:solidFill>
                  <a:srgbClr val="7030A0"/>
                </a:solidFill>
              </a:rPr>
              <a:t>hakim.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20425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2348880"/>
            <a:ext cx="7776864" cy="3816424"/>
          </a:xfrm>
        </p:spPr>
        <p:txBody>
          <a:bodyPr>
            <a:normAutofit/>
          </a:bodyPr>
          <a:lstStyle/>
          <a:p>
            <a:pPr algn="ctr"/>
            <a:r>
              <a:rPr lang="id-ID" dirty="0" smtClean="0">
                <a:solidFill>
                  <a:srgbClr val="FF0000"/>
                </a:solidFill>
              </a:rPr>
              <a:t>Semoga Anda Menikah</a:t>
            </a:r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76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504" y="836713"/>
            <a:ext cx="8712968" cy="1152128"/>
          </a:xfrm>
        </p:spPr>
        <p:txBody>
          <a:bodyPr>
            <a:normAutofit/>
          </a:bodyPr>
          <a:lstStyle/>
          <a:p>
            <a:pPr algn="ctr"/>
            <a:r>
              <a:rPr lang="id-ID" dirty="0" smtClean="0"/>
              <a:t> </a:t>
            </a:r>
            <a:r>
              <a:rPr lang="id-ID" dirty="0" smtClean="0">
                <a:solidFill>
                  <a:srgbClr val="FF0000"/>
                </a:solidFill>
              </a:rPr>
              <a:t>Dalil Menikah 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060848"/>
            <a:ext cx="8136904" cy="28083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>
                <a:solidFill>
                  <a:srgbClr val="0070C0"/>
                </a:solidFill>
                <a:latin typeface="Arial Rounded MT Bold" pitchFamily="34" charset="0"/>
              </a:rPr>
              <a:t>Surah Ar-Rum Ayat 21</a:t>
            </a:r>
          </a:p>
          <a:p>
            <a:pPr algn="just" fontAlgn="ctr"/>
            <a:r>
              <a:rPr lang="ar-DZ" dirty="0" smtClean="0">
                <a:solidFill>
                  <a:srgbClr val="0070C0"/>
                </a:solidFill>
                <a:latin typeface="Arial Rounded MT Bold" pitchFamily="34" charset="0"/>
              </a:rPr>
              <a:t>وَمِنْ </a:t>
            </a:r>
            <a:r>
              <a:rPr lang="ar-DZ" dirty="0">
                <a:solidFill>
                  <a:srgbClr val="0070C0"/>
                </a:solidFill>
                <a:latin typeface="Arial Rounded MT Bold" pitchFamily="34" charset="0"/>
              </a:rPr>
              <a:t>آيَاتِهِ أَنْ خَلَقَ لَكُمْ مِنْ أَنْفُسِكُمْ أَزْوَاجًا لِتَسْكُنُوا إِلَيْهَا وَجَعَلَ بَيْنَكُمْ مَوَدَّةً وَرَحْمَةً ۚ إِنَّ فِي ذَٰلِكَ لَآيَاتٍ لِقَوْمٍ يَتَفَكَّرُونَ </a:t>
            </a:r>
          </a:p>
          <a:p>
            <a:pPr algn="just"/>
            <a:r>
              <a:rPr lang="id-ID" dirty="0" smtClean="0">
                <a:solidFill>
                  <a:srgbClr val="0070C0"/>
                </a:solidFill>
                <a:latin typeface="Arial Rounded MT Bold" pitchFamily="34" charset="0"/>
              </a:rPr>
              <a:t>"</a:t>
            </a:r>
            <a:r>
              <a:rPr lang="id-ID" dirty="0">
                <a:solidFill>
                  <a:srgbClr val="0070C0"/>
                </a:solidFill>
                <a:latin typeface="Arial Rounded MT Bold" pitchFamily="34" charset="0"/>
              </a:rPr>
              <a:t>Dan di antara tanda-tanda kekuasaan-Nya ialah Dia menciptakan untukmu istri-istri dari jenismu sendiri, agar kamu cenderung dan merasa tenteram kepadanya, dan dijadikan-Nya di antaramu rasa kasih dan sayang. Sesungguhnya pada yang demikian itu benar-benar terdapat tanda-tanda bagi kaum yang berpikir". </a:t>
            </a:r>
          </a:p>
          <a:p>
            <a:pPr algn="just"/>
            <a:endParaRPr lang="id-ID" dirty="0">
              <a:solidFill>
                <a:srgbClr val="0070C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125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764704"/>
            <a:ext cx="8496944" cy="4032448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</a:rPr>
              <a:t>Hadis Nabi </a:t>
            </a:r>
            <a:r>
              <a:rPr lang="ar-DZ" dirty="0">
                <a:solidFill>
                  <a:srgbClr val="FF0000"/>
                </a:solidFill>
              </a:rPr>
              <a:t>ﷺ </a:t>
            </a:r>
            <a:r>
              <a:rPr lang="id-ID" dirty="0" smtClean="0">
                <a:solidFill>
                  <a:srgbClr val="FF0000"/>
                </a:solidFill>
              </a:rPr>
              <a:t>:</a:t>
            </a:r>
            <a:endParaRPr lang="id-ID" dirty="0">
              <a:solidFill>
                <a:srgbClr val="FF0000"/>
              </a:solidFill>
            </a:endParaRPr>
          </a:p>
          <a:p>
            <a:pPr algn="just"/>
            <a:r>
              <a:rPr lang="id-ID" dirty="0"/>
              <a:t>«</a:t>
            </a:r>
            <a:r>
              <a:rPr lang="ar-DZ" dirty="0">
                <a:solidFill>
                  <a:srgbClr val="C00000"/>
                </a:solidFill>
              </a:rPr>
              <a:t>يَا مَعْشَرَ الشَّبَابِ مَنِ اسْتَطَاعَ مِنْكُمُ البَاءَةَ فَلْيَتَزَوَّجْ، وَمَنْ لَمْ يَسْتَطِعْ فَعَلَيْهِ بِالصَّوْمِ فَإِنَّهُ لَهُ وِجَاءٌ» صحيح </a:t>
            </a:r>
            <a:r>
              <a:rPr lang="ar-DZ" dirty="0" smtClean="0">
                <a:solidFill>
                  <a:srgbClr val="C00000"/>
                </a:solidFill>
              </a:rPr>
              <a:t>البخاري</a:t>
            </a:r>
            <a:endParaRPr lang="ar-DZ" dirty="0">
              <a:solidFill>
                <a:srgbClr val="C00000"/>
              </a:solidFill>
            </a:endParaRPr>
          </a:p>
          <a:p>
            <a:pPr algn="just"/>
            <a:r>
              <a:rPr lang="id-ID" dirty="0">
                <a:solidFill>
                  <a:srgbClr val="C00000"/>
                </a:solidFill>
              </a:rPr>
              <a:t/>
            </a:r>
            <a:br>
              <a:rPr lang="id-ID" dirty="0">
                <a:solidFill>
                  <a:srgbClr val="C00000"/>
                </a:solidFill>
              </a:rPr>
            </a:br>
            <a:r>
              <a:rPr lang="id-ID" dirty="0">
                <a:solidFill>
                  <a:srgbClr val="C00000"/>
                </a:solidFill>
              </a:rPr>
              <a:t>Wahai sekalian pemuda, siapa di antara kalian yang telah mempunyai ba-ah, maka hendaklah ia menikah, dan barangsiapa yang belum mampu, hendaklah ia berpuasa karena hal itu akan lebih bisa meredakan gejolaknya.'” (H.R.Al-Bukhari)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2650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052736"/>
            <a:ext cx="7776864" cy="374441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b="1" dirty="0">
                <a:solidFill>
                  <a:srgbClr val="FF0000"/>
                </a:solidFill>
              </a:rPr>
              <a:t>Hadits dari Abu </a:t>
            </a:r>
            <a:r>
              <a:rPr lang="id-ID" b="1" dirty="0" smtClean="0">
                <a:solidFill>
                  <a:srgbClr val="FF0000"/>
                </a:solidFill>
              </a:rPr>
              <a:t>Hurairah</a:t>
            </a:r>
          </a:p>
          <a:p>
            <a:pPr algn="just"/>
            <a:endParaRPr lang="id-ID" dirty="0">
              <a:solidFill>
                <a:srgbClr val="FF0000"/>
              </a:solidFill>
            </a:endParaRPr>
          </a:p>
          <a:p>
            <a:pPr algn="just"/>
            <a:r>
              <a:rPr lang="id-ID" dirty="0"/>
              <a:t>"</a:t>
            </a:r>
            <a:r>
              <a:rPr lang="ar-DZ" dirty="0"/>
              <a:t>ت</a:t>
            </a:r>
            <a:r>
              <a:rPr lang="ar-DZ" dirty="0">
                <a:solidFill>
                  <a:srgbClr val="0070C0"/>
                </a:solidFill>
              </a:rPr>
              <a:t>ُنْكَحُ الْمَرْأَةُ لِأَرْبَعٍ: لِمَالِهَا وَلِحَسَبِهَا وَلِجَمَالِهَا وَلِدِينِهَا فَاظْفَرْ بِذَاتِ الدِّينِ تَرِبَتْ </a:t>
            </a:r>
            <a:r>
              <a:rPr lang="ar-DZ" dirty="0" smtClean="0">
                <a:solidFill>
                  <a:srgbClr val="0070C0"/>
                </a:solidFill>
              </a:rPr>
              <a:t>يَدَاكَ</a:t>
            </a:r>
            <a:endParaRPr lang="id-ID" dirty="0" smtClean="0">
              <a:solidFill>
                <a:srgbClr val="0070C0"/>
              </a:solidFill>
            </a:endParaRPr>
          </a:p>
          <a:p>
            <a:pPr algn="just"/>
            <a:r>
              <a:rPr lang="id-ID" dirty="0">
                <a:solidFill>
                  <a:srgbClr val="0070C0"/>
                </a:solidFill>
              </a:rPr>
              <a:t/>
            </a:r>
            <a:br>
              <a:rPr lang="id-ID" dirty="0">
                <a:solidFill>
                  <a:srgbClr val="0070C0"/>
                </a:solidFill>
              </a:rPr>
            </a:br>
            <a:r>
              <a:rPr lang="id-ID" dirty="0">
                <a:solidFill>
                  <a:srgbClr val="0070C0"/>
                </a:solidFill>
              </a:rPr>
              <a:t> "Wanita itu dinikahi karena empat hal: karena hartanya, karena keturunannya, karena kecantikannya, dan karena agamanya. Maka pilihlah wanita yang beragama, niscaya kamu akan beruntung." (HR. Bukhari dan Muslim</a:t>
            </a:r>
            <a:r>
              <a:rPr lang="id-ID" dirty="0"/>
              <a:t>)</a:t>
            </a:r>
          </a:p>
          <a:p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07040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908720"/>
            <a:ext cx="7776864" cy="3960440"/>
          </a:xfrm>
        </p:spPr>
        <p:txBody>
          <a:bodyPr>
            <a:normAutofit fontScale="92500"/>
          </a:bodyPr>
          <a:lstStyle/>
          <a:p>
            <a:pPr algn="just"/>
            <a:r>
              <a:rPr lang="id-ID" b="1" dirty="0" smtClean="0">
                <a:solidFill>
                  <a:srgbClr val="FF0000"/>
                </a:solidFill>
              </a:rPr>
              <a:t>Hukum </a:t>
            </a:r>
            <a:r>
              <a:rPr lang="id-ID" b="1" dirty="0" smtClean="0">
                <a:solidFill>
                  <a:srgbClr val="FF0000"/>
                </a:solidFill>
              </a:rPr>
              <a:t>Pernikahan:</a:t>
            </a:r>
            <a:r>
              <a:rPr lang="id-ID" dirty="0"/>
              <a:t> </a:t>
            </a:r>
          </a:p>
          <a:p>
            <a:pPr marL="514350" indent="-514350" algn="just" fontAlgn="ctr">
              <a:buAutoNum type="arabicPeriod"/>
            </a:pPr>
            <a:r>
              <a:rPr lang="id-ID" dirty="0" smtClean="0">
                <a:solidFill>
                  <a:srgbClr val="00B0F0"/>
                </a:solidFill>
              </a:rPr>
              <a:t>Mubah </a:t>
            </a:r>
            <a:r>
              <a:rPr lang="id-ID" dirty="0">
                <a:solidFill>
                  <a:srgbClr val="00B0F0"/>
                </a:solidFill>
              </a:rPr>
              <a:t>(boleh). </a:t>
            </a:r>
            <a:endParaRPr lang="id-ID" dirty="0">
              <a:solidFill>
                <a:srgbClr val="00B0F0"/>
              </a:solidFill>
            </a:endParaRPr>
          </a:p>
          <a:p>
            <a:pPr marL="514350" indent="-514350" algn="just" fontAlgn="ctr">
              <a:buAutoNum type="arabicPeriod"/>
            </a:pPr>
            <a:r>
              <a:rPr lang="id-ID" dirty="0" smtClean="0">
                <a:solidFill>
                  <a:srgbClr val="00B0F0"/>
                </a:solidFill>
              </a:rPr>
              <a:t>Sunah </a:t>
            </a:r>
            <a:r>
              <a:rPr lang="id-ID" dirty="0">
                <a:solidFill>
                  <a:srgbClr val="00B0F0"/>
                </a:solidFill>
              </a:rPr>
              <a:t>jika untuk menjaga diri dari maksiat dan mendapatkan </a:t>
            </a:r>
            <a:r>
              <a:rPr lang="id-ID" dirty="0" smtClean="0">
                <a:solidFill>
                  <a:srgbClr val="00B0F0"/>
                </a:solidFill>
              </a:rPr>
              <a:t>keturunan,</a:t>
            </a:r>
          </a:p>
          <a:p>
            <a:pPr marL="514350" indent="-514350" algn="just" fontAlgn="ctr">
              <a:buAutoNum type="arabicPeriod"/>
            </a:pPr>
            <a:r>
              <a:rPr lang="id-ID" dirty="0" smtClean="0">
                <a:solidFill>
                  <a:srgbClr val="00B0F0"/>
                </a:solidFill>
              </a:rPr>
              <a:t>wajib </a:t>
            </a:r>
            <a:r>
              <a:rPr lang="id-ID" dirty="0">
                <a:solidFill>
                  <a:srgbClr val="00B0F0"/>
                </a:solidFill>
              </a:rPr>
              <a:t>jika menjadi satu-satunya cara untuk terhindar dari perbuatan haram, dan </a:t>
            </a:r>
            <a:endParaRPr lang="id-ID" dirty="0" smtClean="0">
              <a:solidFill>
                <a:srgbClr val="00B0F0"/>
              </a:solidFill>
            </a:endParaRPr>
          </a:p>
          <a:p>
            <a:pPr marL="514350" indent="-514350" algn="just" fontAlgn="ctr">
              <a:buAutoNum type="arabicPeriod"/>
            </a:pPr>
            <a:r>
              <a:rPr lang="id-ID" dirty="0" smtClean="0">
                <a:solidFill>
                  <a:srgbClr val="00B0F0"/>
                </a:solidFill>
              </a:rPr>
              <a:t>Makruh </a:t>
            </a:r>
            <a:r>
              <a:rPr lang="id-ID" dirty="0">
                <a:solidFill>
                  <a:srgbClr val="00B0F0"/>
                </a:solidFill>
              </a:rPr>
              <a:t>jika tidak memiliki keinginan dan tidak mampu menjalankan kewajiban pernikahan. </a:t>
            </a:r>
          </a:p>
        </p:txBody>
      </p:sp>
    </p:spTree>
    <p:extLst>
      <p:ext uri="{BB962C8B-B14F-4D97-AF65-F5344CB8AC3E}">
        <p14:creationId xmlns:p14="http://schemas.microsoft.com/office/powerpoint/2010/main" val="3933311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776864" cy="4104456"/>
          </a:xfrm>
        </p:spPr>
        <p:txBody>
          <a:bodyPr>
            <a:normAutofit/>
          </a:bodyPr>
          <a:lstStyle/>
          <a:p>
            <a:pPr algn="just"/>
            <a:r>
              <a:rPr lang="id-ID" dirty="0" smtClean="0">
                <a:solidFill>
                  <a:srgbClr val="C00000"/>
                </a:solidFill>
              </a:rPr>
              <a:t>Rukun Nikah:</a:t>
            </a:r>
            <a:endParaRPr lang="id-ID" dirty="0">
              <a:solidFill>
                <a:srgbClr val="C00000"/>
              </a:solidFill>
            </a:endParaRPr>
          </a:p>
          <a:p>
            <a:pPr algn="just" fontAlgn="ctr"/>
            <a:r>
              <a:rPr lang="id-ID" b="1" dirty="0" smtClean="0">
                <a:solidFill>
                  <a:srgbClr val="7030A0"/>
                </a:solidFill>
              </a:rPr>
              <a:t>1. Mempelai </a:t>
            </a:r>
            <a:r>
              <a:rPr lang="id-ID" b="1" dirty="0">
                <a:solidFill>
                  <a:srgbClr val="7030A0"/>
                </a:solidFill>
              </a:rPr>
              <a:t>Pria dan Wanita</a:t>
            </a:r>
            <a:r>
              <a:rPr lang="id-ID" dirty="0">
                <a:solidFill>
                  <a:srgbClr val="7030A0"/>
                </a:solidFill>
              </a:rPr>
              <a:t> </a:t>
            </a:r>
          </a:p>
          <a:p>
            <a:pPr algn="just" fontAlgn="ctr"/>
            <a:r>
              <a:rPr lang="id-ID" b="1" dirty="0" smtClean="0">
                <a:solidFill>
                  <a:srgbClr val="7030A0"/>
                </a:solidFill>
              </a:rPr>
              <a:t>2. Wali </a:t>
            </a:r>
            <a:r>
              <a:rPr lang="id-ID" b="1" dirty="0">
                <a:solidFill>
                  <a:srgbClr val="7030A0"/>
                </a:solidFill>
              </a:rPr>
              <a:t>Nikah</a:t>
            </a:r>
            <a:r>
              <a:rPr lang="id-ID" dirty="0">
                <a:solidFill>
                  <a:srgbClr val="7030A0"/>
                </a:solidFill>
              </a:rPr>
              <a:t> </a:t>
            </a:r>
          </a:p>
          <a:p>
            <a:pPr algn="just"/>
            <a:r>
              <a:rPr lang="id-ID" b="1" dirty="0" smtClean="0">
                <a:solidFill>
                  <a:srgbClr val="7030A0"/>
                </a:solidFill>
              </a:rPr>
              <a:t>3. Dua </a:t>
            </a:r>
            <a:r>
              <a:rPr lang="id-ID" b="1" dirty="0">
                <a:solidFill>
                  <a:srgbClr val="7030A0"/>
                </a:solidFill>
              </a:rPr>
              <a:t>Orang Saksi</a:t>
            </a:r>
            <a:endParaRPr lang="id-ID" dirty="0">
              <a:solidFill>
                <a:srgbClr val="7030A0"/>
              </a:solidFill>
            </a:endParaRPr>
          </a:p>
          <a:p>
            <a:pPr algn="just" fontAlgn="ctr"/>
            <a:r>
              <a:rPr lang="id-ID" b="1" dirty="0" smtClean="0">
                <a:solidFill>
                  <a:srgbClr val="7030A0"/>
                </a:solidFill>
              </a:rPr>
              <a:t>4. Ijab </a:t>
            </a:r>
            <a:r>
              <a:rPr lang="id-ID" b="1" dirty="0">
                <a:solidFill>
                  <a:srgbClr val="7030A0"/>
                </a:solidFill>
              </a:rPr>
              <a:t>Qabul (Shighat)</a:t>
            </a:r>
            <a:r>
              <a:rPr lang="id-ID" dirty="0">
                <a:solidFill>
                  <a:srgbClr val="7030A0"/>
                </a:solidFill>
              </a:rPr>
              <a:t> </a:t>
            </a:r>
          </a:p>
          <a:p>
            <a:pPr algn="just"/>
            <a:r>
              <a:rPr lang="id-ID" b="1" dirty="0" smtClean="0">
                <a:solidFill>
                  <a:srgbClr val="7030A0"/>
                </a:solidFill>
              </a:rPr>
              <a:t>5. Mahar </a:t>
            </a:r>
            <a:r>
              <a:rPr lang="id-ID" b="1" dirty="0">
                <a:solidFill>
                  <a:srgbClr val="7030A0"/>
                </a:solidFill>
              </a:rPr>
              <a:t>pernikahan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33311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4536504"/>
          </a:xfrm>
        </p:spPr>
        <p:txBody>
          <a:bodyPr>
            <a:normAutofit/>
          </a:bodyPr>
          <a:lstStyle/>
          <a:p>
            <a:pPr algn="just"/>
            <a:r>
              <a:rPr lang="id-ID" b="1" dirty="0" smtClean="0">
                <a:solidFill>
                  <a:srgbClr val="C00000"/>
                </a:solidFill>
              </a:rPr>
              <a:t>WANITA YANG HARAM DINIKAHI </a:t>
            </a:r>
            <a:r>
              <a:rPr lang="id-ID" dirty="0" smtClean="0">
                <a:solidFill>
                  <a:srgbClr val="C00000"/>
                </a:solidFill>
              </a:rPr>
              <a:t>:</a:t>
            </a:r>
            <a:endParaRPr lang="id-ID" dirty="0">
              <a:solidFill>
                <a:srgbClr val="C00000"/>
              </a:solidFill>
            </a:endParaRPr>
          </a:p>
          <a:p>
            <a:pPr algn="just"/>
            <a:endParaRPr lang="id-ID" b="1" dirty="0" smtClean="0">
              <a:solidFill>
                <a:srgbClr val="C00000"/>
              </a:solidFill>
            </a:endParaRPr>
          </a:p>
          <a:p>
            <a:pPr algn="just"/>
            <a:r>
              <a:rPr lang="id-ID" b="1" dirty="0" smtClean="0">
                <a:solidFill>
                  <a:srgbClr val="00B050"/>
                </a:solidFill>
              </a:rPr>
              <a:t>1. </a:t>
            </a:r>
            <a:r>
              <a:rPr lang="id-ID" b="1" dirty="0" smtClean="0">
                <a:solidFill>
                  <a:srgbClr val="00B050"/>
                </a:solidFill>
              </a:rPr>
              <a:t>Karena </a:t>
            </a:r>
            <a:r>
              <a:rPr lang="id-ID" b="1" dirty="0">
                <a:solidFill>
                  <a:srgbClr val="00B050"/>
                </a:solidFill>
              </a:rPr>
              <a:t>Nasab (Keturunan)</a:t>
            </a:r>
            <a:r>
              <a:rPr lang="id-ID" dirty="0">
                <a:solidFill>
                  <a:srgbClr val="00B050"/>
                </a:solidFill>
              </a:rPr>
              <a:t> </a:t>
            </a:r>
            <a:r>
              <a:rPr lang="id-ID" dirty="0" smtClean="0">
                <a:solidFill>
                  <a:srgbClr val="00B050"/>
                </a:solidFill>
              </a:rPr>
              <a:t>:</a:t>
            </a:r>
            <a:r>
              <a:rPr lang="id-ID" dirty="0">
                <a:solidFill>
                  <a:srgbClr val="C00000"/>
                </a:solidFill>
              </a:rPr>
              <a:t> </a:t>
            </a:r>
          </a:p>
          <a:p>
            <a:pPr algn="just" fontAlgn="ctr"/>
            <a:r>
              <a:rPr lang="id-ID" b="1" dirty="0" smtClean="0">
                <a:solidFill>
                  <a:srgbClr val="C00000"/>
                </a:solidFill>
              </a:rPr>
              <a:t>1. Ibu</a:t>
            </a:r>
            <a:r>
              <a:rPr lang="id-ID" b="1" dirty="0">
                <a:solidFill>
                  <a:srgbClr val="C00000"/>
                </a:solidFill>
              </a:rPr>
              <a:t>, nenek, dan seterusnya ke </a:t>
            </a:r>
            <a:r>
              <a:rPr lang="id-ID" b="1" dirty="0" smtClean="0">
                <a:solidFill>
                  <a:srgbClr val="C00000"/>
                </a:solidFill>
              </a:rPr>
              <a:t>atas</a:t>
            </a:r>
            <a:endParaRPr lang="id-ID" dirty="0">
              <a:solidFill>
                <a:srgbClr val="C00000"/>
              </a:solidFill>
            </a:endParaRPr>
          </a:p>
          <a:p>
            <a:pPr algn="just" fontAlgn="ctr"/>
            <a:r>
              <a:rPr lang="id-ID" b="1" dirty="0" smtClean="0">
                <a:solidFill>
                  <a:srgbClr val="C00000"/>
                </a:solidFill>
              </a:rPr>
              <a:t>2. Anak </a:t>
            </a:r>
            <a:r>
              <a:rPr lang="id-ID" b="1" dirty="0">
                <a:solidFill>
                  <a:srgbClr val="C00000"/>
                </a:solidFill>
              </a:rPr>
              <a:t>perempuan, cucu perempuan, dan seterusnya ke bawah</a:t>
            </a:r>
            <a:r>
              <a:rPr lang="id-ID" dirty="0">
                <a:solidFill>
                  <a:srgbClr val="C00000"/>
                </a:solidFill>
              </a:rPr>
              <a:t> . </a:t>
            </a:r>
          </a:p>
          <a:p>
            <a:pPr algn="just" fontAlgn="ctr"/>
            <a:r>
              <a:rPr lang="id-ID" b="1" dirty="0" smtClean="0">
                <a:solidFill>
                  <a:srgbClr val="C00000"/>
                </a:solidFill>
              </a:rPr>
              <a:t>3. Saudara perempuan</a:t>
            </a:r>
            <a:endParaRPr lang="id-ID" dirty="0">
              <a:solidFill>
                <a:srgbClr val="C00000"/>
              </a:solidFill>
            </a:endParaRPr>
          </a:p>
          <a:p>
            <a:pPr algn="just" fontAlgn="ctr"/>
            <a:r>
              <a:rPr lang="id-ID" b="1" dirty="0" smtClean="0">
                <a:solidFill>
                  <a:srgbClr val="C00000"/>
                </a:solidFill>
              </a:rPr>
              <a:t>4. Bibi</a:t>
            </a:r>
            <a:endParaRPr lang="id-ID" dirty="0">
              <a:solidFill>
                <a:srgbClr val="C00000"/>
              </a:solidFill>
            </a:endParaRPr>
          </a:p>
          <a:p>
            <a:pPr algn="just" fontAlgn="ctr"/>
            <a:r>
              <a:rPr lang="id-ID" b="1" dirty="0" smtClean="0">
                <a:solidFill>
                  <a:srgbClr val="C00000"/>
                </a:solidFill>
              </a:rPr>
              <a:t>5. Anak </a:t>
            </a:r>
            <a:r>
              <a:rPr lang="id-ID" b="1" dirty="0">
                <a:solidFill>
                  <a:srgbClr val="C00000"/>
                </a:solidFill>
              </a:rPr>
              <a:t>perempuan dari saudara </a:t>
            </a:r>
            <a:r>
              <a:rPr lang="id-ID" b="1" dirty="0" smtClean="0">
                <a:solidFill>
                  <a:srgbClr val="C00000"/>
                </a:solidFill>
              </a:rPr>
              <a:t>(Keponakan)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131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980728"/>
            <a:ext cx="7776864" cy="5184576"/>
          </a:xfrm>
        </p:spPr>
        <p:txBody>
          <a:bodyPr>
            <a:normAutofit/>
          </a:bodyPr>
          <a:lstStyle/>
          <a:p>
            <a:pPr algn="just"/>
            <a:r>
              <a:rPr lang="id-ID" b="1" dirty="0" smtClean="0">
                <a:solidFill>
                  <a:srgbClr val="FF0000"/>
                </a:solidFill>
              </a:rPr>
              <a:t>2. Karena </a:t>
            </a:r>
            <a:r>
              <a:rPr lang="id-ID" b="1" dirty="0">
                <a:solidFill>
                  <a:srgbClr val="FF0000"/>
                </a:solidFill>
              </a:rPr>
              <a:t>Persusuan</a:t>
            </a:r>
            <a:r>
              <a:rPr lang="id-ID" dirty="0">
                <a:solidFill>
                  <a:srgbClr val="FF0000"/>
                </a:solidFill>
              </a:rPr>
              <a:t> </a:t>
            </a:r>
            <a:r>
              <a:rPr lang="id-ID" dirty="0" smtClean="0">
                <a:solidFill>
                  <a:srgbClr val="FF0000"/>
                </a:solidFill>
              </a:rPr>
              <a:t>:</a:t>
            </a:r>
            <a:r>
              <a:rPr lang="id-ID" dirty="0">
                <a:solidFill>
                  <a:srgbClr val="FF0000"/>
                </a:solidFill>
              </a:rPr>
              <a:t> 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1. Ibu </a:t>
            </a:r>
            <a:r>
              <a:rPr lang="id-ID" b="1" dirty="0">
                <a:solidFill>
                  <a:srgbClr val="FF0000"/>
                </a:solidFill>
              </a:rPr>
              <a:t>susuan</a:t>
            </a:r>
            <a:r>
              <a:rPr lang="id-ID" dirty="0">
                <a:solidFill>
                  <a:srgbClr val="FF0000"/>
                </a:solidFill>
              </a:rPr>
              <a:t>: dan nenek susuan. 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2. Saudara </a:t>
            </a:r>
            <a:r>
              <a:rPr lang="id-ID" b="1" dirty="0">
                <a:solidFill>
                  <a:srgbClr val="FF0000"/>
                </a:solidFill>
              </a:rPr>
              <a:t>perempuan susuan</a:t>
            </a:r>
            <a:r>
              <a:rPr lang="id-ID" dirty="0">
                <a:solidFill>
                  <a:srgbClr val="FF0000"/>
                </a:solidFill>
              </a:rPr>
              <a:t>: dan saudara susuan dari ibu susuan. </a:t>
            </a:r>
          </a:p>
          <a:p>
            <a:pPr algn="just" fontAlgn="ctr"/>
            <a:r>
              <a:rPr lang="id-ID" b="1" dirty="0" smtClean="0">
                <a:solidFill>
                  <a:srgbClr val="FF0000"/>
                </a:solidFill>
              </a:rPr>
              <a:t>3. Anak </a:t>
            </a:r>
            <a:r>
              <a:rPr lang="id-ID" b="1" dirty="0">
                <a:solidFill>
                  <a:srgbClr val="FF0000"/>
                </a:solidFill>
              </a:rPr>
              <a:t>perempuan dari saudara susuan</a:t>
            </a:r>
            <a:r>
              <a:rPr lang="id-ID" dirty="0">
                <a:solidFill>
                  <a:srgbClr val="FF0000"/>
                </a:solidFill>
              </a:rPr>
              <a:t>: dan anak perempuan dari suami ibu susuan. </a:t>
            </a:r>
          </a:p>
        </p:txBody>
      </p:sp>
    </p:spTree>
    <p:extLst>
      <p:ext uri="{BB962C8B-B14F-4D97-AF65-F5344CB8AC3E}">
        <p14:creationId xmlns:p14="http://schemas.microsoft.com/office/powerpoint/2010/main" val="54031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980728"/>
            <a:ext cx="7776864" cy="5184576"/>
          </a:xfrm>
        </p:spPr>
        <p:txBody>
          <a:bodyPr>
            <a:normAutofit/>
          </a:bodyPr>
          <a:lstStyle/>
          <a:p>
            <a:pPr algn="just"/>
            <a:r>
              <a:rPr lang="id-ID" b="1" dirty="0" smtClean="0">
                <a:solidFill>
                  <a:srgbClr val="FF0000"/>
                </a:solidFill>
              </a:rPr>
              <a:t>3. Karena </a:t>
            </a:r>
            <a:r>
              <a:rPr lang="id-ID" b="1" dirty="0" smtClean="0">
                <a:solidFill>
                  <a:srgbClr val="FF0000"/>
                </a:solidFill>
              </a:rPr>
              <a:t>Perkawinan </a:t>
            </a:r>
            <a:r>
              <a:rPr lang="id-ID" b="1" dirty="0" smtClean="0">
                <a:solidFill>
                  <a:srgbClr val="FF0000"/>
                </a:solidFill>
              </a:rPr>
              <a:t>:</a:t>
            </a:r>
            <a:r>
              <a:rPr lang="id-ID" b="1" dirty="0" smtClean="0">
                <a:solidFill>
                  <a:srgbClr val="FF0000"/>
                </a:solidFill>
              </a:rPr>
              <a:t> </a:t>
            </a:r>
          </a:p>
          <a:p>
            <a:pPr marL="514350" indent="-514350" algn="just" fontAlgn="ctr">
              <a:buAutoNum type="arabicPeriod"/>
            </a:pPr>
            <a:r>
              <a:rPr lang="id-ID" b="1" dirty="0" smtClean="0">
                <a:solidFill>
                  <a:srgbClr val="00B0F0"/>
                </a:solidFill>
              </a:rPr>
              <a:t>Ibu </a:t>
            </a:r>
            <a:r>
              <a:rPr lang="id-ID" b="1" dirty="0" smtClean="0">
                <a:solidFill>
                  <a:srgbClr val="00B0F0"/>
                </a:solidFill>
              </a:rPr>
              <a:t>mertua</a:t>
            </a:r>
            <a:r>
              <a:rPr lang="id-ID" dirty="0" smtClean="0">
                <a:solidFill>
                  <a:srgbClr val="00B0F0"/>
                </a:solidFill>
              </a:rPr>
              <a:t>: dan nenek dari pihak istri </a:t>
            </a:r>
            <a:r>
              <a:rPr lang="id-ID" dirty="0" smtClean="0">
                <a:solidFill>
                  <a:srgbClr val="00B0F0"/>
                </a:solidFill>
              </a:rPr>
              <a:t>(</a:t>
            </a:r>
            <a:r>
              <a:rPr lang="id-ID" dirty="0" smtClean="0">
                <a:solidFill>
                  <a:srgbClr val="00B0F0"/>
                </a:solidFill>
              </a:rPr>
              <a:t>selamanya). </a:t>
            </a:r>
          </a:p>
          <a:p>
            <a:pPr algn="just" fontAlgn="ctr"/>
            <a:r>
              <a:rPr lang="id-ID" b="1" dirty="0" smtClean="0">
                <a:solidFill>
                  <a:srgbClr val="00B0F0"/>
                </a:solidFill>
              </a:rPr>
              <a:t>2. Menantu</a:t>
            </a:r>
            <a:r>
              <a:rPr lang="id-ID" dirty="0" smtClean="0">
                <a:solidFill>
                  <a:srgbClr val="00B0F0"/>
                </a:solidFill>
              </a:rPr>
              <a:t>: (termasuk istri cucu). </a:t>
            </a:r>
          </a:p>
          <a:p>
            <a:pPr algn="just" fontAlgn="ctr"/>
            <a:r>
              <a:rPr lang="id-ID" b="1" dirty="0" smtClean="0">
                <a:solidFill>
                  <a:srgbClr val="00B0F0"/>
                </a:solidFill>
              </a:rPr>
              <a:t>3. Ibu </a:t>
            </a:r>
            <a:r>
              <a:rPr lang="id-ID" b="1" dirty="0" smtClean="0">
                <a:solidFill>
                  <a:srgbClr val="00B0F0"/>
                </a:solidFill>
              </a:rPr>
              <a:t>tiri</a:t>
            </a:r>
            <a:r>
              <a:rPr lang="id-ID" dirty="0" smtClean="0">
                <a:solidFill>
                  <a:srgbClr val="00B0F0"/>
                </a:solidFill>
              </a:rPr>
              <a:t>: dan istri kakek (selamanya). </a:t>
            </a:r>
          </a:p>
          <a:p>
            <a:pPr algn="just"/>
            <a:r>
              <a:rPr lang="id-ID" b="1" dirty="0" smtClean="0">
                <a:solidFill>
                  <a:srgbClr val="00B0F0"/>
                </a:solidFill>
              </a:rPr>
              <a:t>4. Anak </a:t>
            </a:r>
            <a:r>
              <a:rPr lang="id-ID" b="1" dirty="0" smtClean="0">
                <a:solidFill>
                  <a:srgbClr val="00B0F0"/>
                </a:solidFill>
              </a:rPr>
              <a:t>tiri</a:t>
            </a:r>
            <a:r>
              <a:rPr lang="id-ID" dirty="0" smtClean="0">
                <a:solidFill>
                  <a:srgbClr val="00B0F0"/>
                </a:solidFill>
              </a:rPr>
              <a:t>: (yang belum dinikahi ibunya). </a:t>
            </a:r>
          </a:p>
          <a:p>
            <a:pPr algn="just"/>
            <a:endParaRPr lang="id-ID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763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299</TotalTime>
  <Words>151</Words>
  <Application>Microsoft Office PowerPoint</Application>
  <PresentationFormat>On-screen Show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BAB  MUNAKAHAT  </vt:lpstr>
      <vt:lpstr> Dalil Menikah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KEROHANIAN</dc:creator>
  <cp:lastModifiedBy>KEROHANIAN</cp:lastModifiedBy>
  <cp:revision>9</cp:revision>
  <dcterms:created xsi:type="dcterms:W3CDTF">2025-09-23T06:42:46Z</dcterms:created>
  <dcterms:modified xsi:type="dcterms:W3CDTF">2025-09-24T07:28:57Z</dcterms:modified>
</cp:coreProperties>
</file>